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5" r:id="rId5"/>
    <p:sldId id="266" r:id="rId6"/>
    <p:sldId id="259" r:id="rId7"/>
    <p:sldId id="261" r:id="rId8"/>
    <p:sldId id="262" r:id="rId9"/>
    <p:sldId id="263" r:id="rId10"/>
    <p:sldId id="267" r:id="rId11"/>
    <p:sldId id="260" r:id="rId12"/>
    <p:sldId id="264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0FC1A-A41C-4D63-8BEE-3D85E2775C65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316E6-55DD-44E0-B255-AFB30CB920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88683-1245-40C2-A07E-E9C7A4711FE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F61A2-8047-4C97-9A1D-B3AB635E5A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F61A2-8047-4C97-9A1D-B3AB635E5A7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989230-F944-4F74-BBDC-99A15F13D26E}" type="datetimeFigureOut">
              <a:rPr lang="en-US" smtClean="0"/>
              <a:pPr/>
              <a:t>1/18/2010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A496DF-D55B-41AF-A7C9-79F248F234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406640" cy="50292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Occupational Information Development Advisory Panel (OIDAP):  Restructuring and Transition into R&amp;D Phase Activities and Recommendations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7406640" cy="1447800"/>
          </a:xfrm>
        </p:spPr>
        <p:txBody>
          <a:bodyPr/>
          <a:lstStyle/>
          <a:p>
            <a:r>
              <a:rPr lang="en-US" dirty="0" smtClean="0"/>
              <a:t>20 January 2010</a:t>
            </a:r>
          </a:p>
          <a:p>
            <a:r>
              <a:rPr lang="en-US" dirty="0" smtClean="0"/>
              <a:t>Mary Barros-Bailey, PhD</a:t>
            </a:r>
          </a:p>
          <a:p>
            <a:r>
              <a:rPr lang="en-US" dirty="0" smtClean="0"/>
              <a:t>Chair, OIDAP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14400"/>
          </a:xfrm>
        </p:spPr>
        <p:txBody>
          <a:bodyPr/>
          <a:lstStyle/>
          <a:p>
            <a:r>
              <a:rPr lang="en-US" dirty="0" smtClean="0"/>
              <a:t>Subcommittees and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1534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u="sng" dirty="0" smtClean="0"/>
              <a:t>Short-term Consultative Groups (Internal/External)</a:t>
            </a:r>
          </a:p>
          <a:p>
            <a:pPr>
              <a:buNone/>
            </a:pPr>
            <a:endParaRPr lang="en-US" sz="800" b="1" i="1" dirty="0" smtClean="0"/>
          </a:p>
          <a:p>
            <a:r>
              <a:rPr lang="en-US" b="1" dirty="0" smtClean="0"/>
              <a:t>Roundtables</a:t>
            </a:r>
          </a:p>
          <a:p>
            <a:r>
              <a:rPr lang="en-US" b="1" dirty="0" smtClean="0"/>
              <a:t>Ad Hoc</a:t>
            </a:r>
          </a:p>
          <a:p>
            <a:r>
              <a:rPr lang="en-US" b="1" dirty="0" smtClean="0"/>
              <a:t>Focus Groups</a:t>
            </a:r>
          </a:p>
          <a:p>
            <a:r>
              <a:rPr lang="en-US" b="1" dirty="0" smtClean="0"/>
              <a:t>Online Communities</a:t>
            </a:r>
          </a:p>
          <a:p>
            <a:pPr algn="ctr">
              <a:buNone/>
            </a:pPr>
            <a:r>
              <a:rPr lang="en-US" sz="1100" b="1" i="1" dirty="0" smtClean="0">
                <a:latin typeface="Arial"/>
                <a:cs typeface="Arial"/>
              </a:rPr>
              <a:t>♦ ♦</a:t>
            </a:r>
            <a:r>
              <a:rPr lang="en-US" sz="1100" b="1" i="1" dirty="0" smtClean="0"/>
              <a:t> </a:t>
            </a:r>
            <a:r>
              <a:rPr lang="en-US" sz="1100" b="1" i="1" dirty="0" smtClean="0">
                <a:latin typeface="Arial"/>
                <a:cs typeface="Arial"/>
              </a:rPr>
              <a:t>♦ ♦ ♦</a:t>
            </a:r>
            <a:r>
              <a:rPr lang="en-US" sz="1100" b="1" i="1" dirty="0" smtClean="0"/>
              <a:t> </a:t>
            </a:r>
            <a:r>
              <a:rPr lang="en-US" sz="1100" b="1" i="1" dirty="0" smtClean="0">
                <a:latin typeface="Arial"/>
                <a:cs typeface="Arial"/>
              </a:rPr>
              <a:t>♦</a:t>
            </a:r>
            <a:endParaRPr lang="en-US" sz="1100" b="1" dirty="0" smtClean="0"/>
          </a:p>
          <a:p>
            <a:pPr>
              <a:buNone/>
            </a:pPr>
            <a:r>
              <a:rPr lang="en-US" b="1" i="1" u="sng" dirty="0" smtClean="0"/>
              <a:t>Administrative</a:t>
            </a:r>
          </a:p>
          <a:p>
            <a:pPr>
              <a:buNone/>
            </a:pPr>
            <a:endParaRPr lang="en-US" sz="800" b="1" i="1" u="sng" dirty="0" smtClean="0"/>
          </a:p>
          <a:p>
            <a:r>
              <a:rPr lang="en-US" b="1" dirty="0" smtClean="0"/>
              <a:t>Executive Subcommittee</a:t>
            </a:r>
            <a:r>
              <a:rPr lang="en-US" dirty="0" smtClean="0"/>
              <a:t>: Mary Barros-Bailey</a:t>
            </a:r>
          </a:p>
          <a:p>
            <a:r>
              <a:rPr lang="en-US" b="1" dirty="0" smtClean="0"/>
              <a:t>Panel Governance/Administration</a:t>
            </a:r>
            <a:r>
              <a:rPr lang="en-US" dirty="0" smtClean="0"/>
              <a:t>: Mary Barros-Bailey, Chair; Sylvia Karman, Project Director; Debra Tidwell-Peters, Designated Federal Officer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/>
          <a:lstStyle/>
          <a:p>
            <a:r>
              <a:rPr lang="en-US" sz="4800" dirty="0" smtClean="0"/>
              <a:t>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638800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sz="3600" i="1" dirty="0" smtClean="0"/>
              <a:t>November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Briefing with Commissioner Astrue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Begin Formal Feedback </a:t>
            </a:r>
            <a:r>
              <a:rPr lang="en-US" sz="3200" dirty="0" smtClean="0"/>
              <a:t>Period</a:t>
            </a:r>
            <a:endParaRPr lang="en-US" sz="3200" dirty="0" smtClean="0"/>
          </a:p>
          <a:p>
            <a:pPr lvl="2">
              <a:buNone/>
            </a:pPr>
            <a:endParaRPr lang="en-US" sz="800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i="1" dirty="0" smtClean="0"/>
              <a:t>December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OIDAP Teleconference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Investigate inferences in SSA disability process</a:t>
            </a:r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Individual Panel member involvement in OIS project development activities</a:t>
            </a:r>
            <a:endParaRPr lang="en-US" sz="3200" dirty="0" smtClean="0"/>
          </a:p>
          <a:p>
            <a:pPr lvl="2">
              <a:buFont typeface="Arial" pitchFamily="34" charset="0"/>
              <a:buChar char="•"/>
            </a:pPr>
            <a:r>
              <a:rPr lang="en-US" sz="3200" dirty="0" smtClean="0"/>
              <a:t>User Needs &amp; Relations outreach plan (e.g., FAQs, contact of meeting attendees, etc.)</a:t>
            </a:r>
            <a:endParaRPr lang="en-US" sz="32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153400" cy="56388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January</a:t>
            </a:r>
          </a:p>
          <a:p>
            <a:pPr lvl="1"/>
            <a:r>
              <a:rPr lang="en-US" sz="3200" dirty="0" smtClean="0"/>
              <a:t>New Panel Members</a:t>
            </a:r>
          </a:p>
          <a:p>
            <a:pPr lvl="2"/>
            <a:r>
              <a:rPr lang="en-US" sz="2800" dirty="0" smtClean="0"/>
              <a:t>Labor Economics</a:t>
            </a:r>
          </a:p>
          <a:p>
            <a:pPr lvl="2"/>
            <a:r>
              <a:rPr lang="en-US" sz="2800" dirty="0" smtClean="0"/>
              <a:t>Quantitative Psychology</a:t>
            </a:r>
            <a:endParaRPr lang="en-US" sz="2800" dirty="0" smtClean="0"/>
          </a:p>
          <a:p>
            <a:pPr lvl="1"/>
            <a:r>
              <a:rPr lang="en-US" sz="3600" dirty="0" smtClean="0"/>
              <a:t>Feedback from User Organizations</a:t>
            </a:r>
          </a:p>
          <a:p>
            <a:pPr lvl="1"/>
            <a:r>
              <a:rPr lang="en-US" sz="3600" dirty="0" smtClean="0"/>
              <a:t>Extended Public </a:t>
            </a:r>
            <a:r>
              <a:rPr lang="en-US" sz="3600" dirty="0" smtClean="0"/>
              <a:t>Comment</a:t>
            </a:r>
          </a:p>
          <a:p>
            <a:pPr lvl="1"/>
            <a:r>
              <a:rPr lang="en-US" sz="3600" dirty="0" smtClean="0"/>
              <a:t>Encourage </a:t>
            </a:r>
            <a:r>
              <a:rPr lang="en-US" sz="3600" dirty="0" smtClean="0"/>
              <a:t>Feedback Throughout Entire Panel Process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914400"/>
          </a:xfrm>
        </p:spPr>
        <p:txBody>
          <a:bodyPr/>
          <a:lstStyle/>
          <a:p>
            <a:r>
              <a:rPr lang="en-US" sz="4800" dirty="0" smtClean="0"/>
              <a:t>Transition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Looking Forward: R&amp;D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867400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January Meeting</a:t>
            </a:r>
          </a:p>
          <a:p>
            <a:pPr lvl="1"/>
            <a:r>
              <a:rPr lang="en-US" dirty="0" smtClean="0"/>
              <a:t>User feedback on recommendations to SSA</a:t>
            </a:r>
          </a:p>
          <a:p>
            <a:pPr lvl="1"/>
            <a:r>
              <a:rPr lang="en-US" dirty="0" smtClean="0"/>
              <a:t>Draft work plan review and deliberation</a:t>
            </a:r>
          </a:p>
          <a:p>
            <a:r>
              <a:rPr lang="en-US" i="1" dirty="0" smtClean="0"/>
              <a:t>February Activities</a:t>
            </a:r>
          </a:p>
          <a:p>
            <a:pPr lvl="1"/>
            <a:r>
              <a:rPr lang="en-US" dirty="0" smtClean="0"/>
              <a:t>Close of formal feedback period</a:t>
            </a:r>
          </a:p>
          <a:p>
            <a:pPr lvl="1"/>
            <a:r>
              <a:rPr lang="en-US" dirty="0" smtClean="0"/>
              <a:t>Refinement of work plan</a:t>
            </a:r>
          </a:p>
          <a:p>
            <a:r>
              <a:rPr lang="en-US" i="1" dirty="0" smtClean="0"/>
              <a:t>March Meeting</a:t>
            </a:r>
          </a:p>
          <a:p>
            <a:pPr lvl="1"/>
            <a:r>
              <a:rPr lang="en-US" dirty="0" smtClean="0"/>
              <a:t>Report on formal feedback results</a:t>
            </a:r>
          </a:p>
          <a:p>
            <a:pPr lvl="1"/>
            <a:r>
              <a:rPr lang="en-US" dirty="0" smtClean="0"/>
              <a:t>Work plan implementation</a:t>
            </a:r>
          </a:p>
          <a:p>
            <a:pPr lvl="1"/>
            <a:r>
              <a:rPr lang="en-US" dirty="0" smtClean="0"/>
              <a:t>Professional development of Panel on technical or other matters important to requested advice and recommendations for emerging activities and phases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Five Things To Take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7912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First year of activities specific to advice and recommendations on </a:t>
            </a:r>
            <a:r>
              <a:rPr lang="en-US" sz="2800" b="1" dirty="0" smtClean="0"/>
              <a:t>data elements </a:t>
            </a:r>
            <a:r>
              <a:rPr lang="en-US" sz="2800" dirty="0" smtClean="0"/>
              <a:t>for the </a:t>
            </a:r>
            <a:r>
              <a:rPr lang="en-US" sz="2800" b="1" dirty="0" smtClean="0"/>
              <a:t>content model </a:t>
            </a:r>
            <a:r>
              <a:rPr lang="en-US" sz="2800" dirty="0" smtClean="0"/>
              <a:t>and </a:t>
            </a:r>
            <a:r>
              <a:rPr lang="en-US" sz="2800" b="1" dirty="0" smtClean="0"/>
              <a:t>classification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This is </a:t>
            </a:r>
            <a:r>
              <a:rPr lang="en-US" sz="2800" b="1" dirty="0" smtClean="0">
                <a:solidFill>
                  <a:srgbClr val="FF0000"/>
                </a:solidFill>
              </a:rPr>
              <a:t>only the beginning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b="1" dirty="0" smtClean="0"/>
              <a:t>Transitioning</a:t>
            </a:r>
            <a:r>
              <a:rPr lang="en-US" sz="2800" dirty="0" smtClean="0"/>
              <a:t> between identifying data elements and </a:t>
            </a:r>
            <a:r>
              <a:rPr lang="en-US" sz="2800" dirty="0" smtClean="0"/>
              <a:t>R&amp;D phases</a:t>
            </a: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Panel </a:t>
            </a:r>
            <a:r>
              <a:rPr lang="en-US" sz="2800" b="1" dirty="0" smtClean="0"/>
              <a:t>structure specific to dynamic process</a:t>
            </a:r>
            <a:r>
              <a:rPr lang="en-US" sz="2800" dirty="0" smtClean="0"/>
              <a:t> between research of the OIS and communication from and to the internal/external users, other stakeholders, and researchers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b="1" dirty="0" smtClean="0"/>
              <a:t>Looking forward </a:t>
            </a:r>
            <a:r>
              <a:rPr lang="en-US" sz="2800" dirty="0" smtClean="0"/>
              <a:t>– project and Panel plan draft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Will We Cover?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33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Panel’s </a:t>
            </a:r>
            <a:r>
              <a:rPr lang="en-US" sz="3600" b="1" dirty="0" smtClean="0"/>
              <a:t>first year </a:t>
            </a:r>
            <a:r>
              <a:rPr lang="en-US" sz="3600" dirty="0" smtClean="0"/>
              <a:t>of activities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3600" b="1" dirty="0" smtClean="0"/>
              <a:t>Transition</a:t>
            </a:r>
            <a:r>
              <a:rPr lang="en-US" sz="3600" dirty="0" smtClean="0"/>
              <a:t> Phase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3600" dirty="0" smtClean="0"/>
              <a:t>Panel </a:t>
            </a:r>
            <a:r>
              <a:rPr lang="en-US" sz="3600" b="1" dirty="0" smtClean="0"/>
              <a:t>structure for </a:t>
            </a:r>
            <a:r>
              <a:rPr lang="en-US" sz="3600" dirty="0" smtClean="0"/>
              <a:t>the research and development (</a:t>
            </a:r>
            <a:r>
              <a:rPr lang="en-US" sz="3600" b="1" dirty="0" smtClean="0"/>
              <a:t>R&amp;D</a:t>
            </a:r>
            <a:r>
              <a:rPr lang="en-US" sz="3600" dirty="0" smtClean="0"/>
              <a:t>) phase of the development of an occupational information system (OIS) for the Social Security Administration’s (SSA’s) disability adjudication process</a:t>
            </a:r>
            <a:endParaRPr lang="en-US" sz="36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First Year Activities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February 2009 inaugural meeting and working subcommittee development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3600" dirty="0" smtClean="0"/>
              <a:t>Initial Phase: Advice and recommendations to SSA regarding</a:t>
            </a:r>
          </a:p>
          <a:p>
            <a:pPr lvl="1"/>
            <a:r>
              <a:rPr lang="en-US" sz="3200" b="1" dirty="0" smtClean="0"/>
              <a:t>content model data elements</a:t>
            </a:r>
            <a:r>
              <a:rPr lang="en-US" sz="3200" dirty="0" smtClean="0"/>
              <a:t> for an occupational information system (OIS)</a:t>
            </a:r>
          </a:p>
          <a:p>
            <a:pPr lvl="1"/>
            <a:r>
              <a:rPr lang="en-US" sz="3200" b="1" dirty="0" smtClean="0"/>
              <a:t>classification</a:t>
            </a:r>
            <a:r>
              <a:rPr lang="en-US" sz="3200" dirty="0" smtClean="0"/>
              <a:t> of the OIS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First Year Activities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Operating Guidelines approved,  Executive Subcommittee formed April, 2009 (chairs of working subcommittees)</a:t>
            </a:r>
          </a:p>
          <a:p>
            <a:pPr lvl="1"/>
            <a:r>
              <a:rPr lang="en-US" sz="3200" dirty="0" smtClean="0"/>
              <a:t>Subcommittees recommend to Panel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Panel to SSA  </a:t>
            </a:r>
            <a:r>
              <a:rPr lang="en-US" sz="3200" dirty="0" smtClean="0">
                <a:sym typeface="Wingdings" pitchFamily="2" charset="2"/>
              </a:rPr>
              <a:t> SSA decides</a:t>
            </a:r>
          </a:p>
          <a:p>
            <a:pPr lvl="1">
              <a:buNone/>
            </a:pPr>
            <a:endParaRPr lang="en-US" sz="800" dirty="0" smtClean="0"/>
          </a:p>
          <a:p>
            <a:r>
              <a:rPr lang="en-US" sz="3600" dirty="0" smtClean="0"/>
              <a:t>OIDAP report regarding initial phase recommendations for the OIS delivered to SSA September 30, 2009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Report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Voted-upon recommendations</a:t>
            </a:r>
            <a:r>
              <a:rPr lang="en-US" dirty="0" smtClean="0"/>
              <a:t> to SSA </a:t>
            </a:r>
            <a:r>
              <a:rPr lang="en-US" b="1" dirty="0" smtClean="0">
                <a:solidFill>
                  <a:srgbClr val="FF0000"/>
                </a:solidFill>
              </a:rPr>
              <a:t>are in the overall report</a:t>
            </a:r>
            <a:r>
              <a:rPr lang="en-US" dirty="0" smtClean="0"/>
              <a:t>, not in the appendices</a:t>
            </a:r>
          </a:p>
          <a:p>
            <a:pPr>
              <a:buNone/>
            </a:pPr>
            <a:endParaRPr lang="en-US" sz="900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Differences between </a:t>
            </a:r>
            <a:r>
              <a:rPr lang="en-US" dirty="0" smtClean="0"/>
              <a:t>subcommittee reports in </a:t>
            </a:r>
            <a:r>
              <a:rPr lang="en-US" b="1" dirty="0" smtClean="0">
                <a:solidFill>
                  <a:srgbClr val="FF0000"/>
                </a:solidFill>
              </a:rPr>
              <a:t>the appendices and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FF0000"/>
                </a:solidFill>
              </a:rPr>
              <a:t>overall report reflect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iterative</a:t>
            </a:r>
            <a:r>
              <a:rPr lang="en-US" b="1" dirty="0" smtClean="0"/>
              <a:t> nature of the </a:t>
            </a:r>
            <a:r>
              <a:rPr lang="en-US" b="1" dirty="0" smtClean="0">
                <a:solidFill>
                  <a:srgbClr val="FF0000"/>
                </a:solidFill>
              </a:rPr>
              <a:t>process</a:t>
            </a:r>
          </a:p>
          <a:p>
            <a:pPr>
              <a:buNone/>
            </a:pPr>
            <a:endParaRPr lang="en-US" sz="9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Report recommendations are  the starting point of an ongoing and dynamic process </a:t>
            </a:r>
            <a:r>
              <a:rPr lang="en-US" dirty="0" smtClean="0"/>
              <a:t>launched in the initial phase of the OIDAP’s advice and recommendations to the SSA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Transition to R&amp;D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4800600"/>
          </a:xfrm>
        </p:spPr>
        <p:txBody>
          <a:bodyPr>
            <a:normAutofit fontScale="92500"/>
          </a:bodyPr>
          <a:lstStyle/>
          <a:p>
            <a:r>
              <a:rPr lang="en-US" sz="3900" dirty="0" smtClean="0"/>
              <a:t>Since recommendations were delivered</a:t>
            </a:r>
          </a:p>
          <a:p>
            <a:pPr lvl="1"/>
            <a:r>
              <a:rPr lang="en-US" sz="3700" i="1" dirty="0" smtClean="0"/>
              <a:t>October</a:t>
            </a:r>
          </a:p>
          <a:p>
            <a:pPr lvl="2"/>
            <a:r>
              <a:rPr lang="en-US" sz="3500" dirty="0" smtClean="0"/>
              <a:t>Report disseminated to various entities</a:t>
            </a:r>
          </a:p>
          <a:p>
            <a:pPr lvl="2"/>
            <a:r>
              <a:rPr lang="en-US" sz="3500" dirty="0" smtClean="0"/>
              <a:t>Presentations to NOSSCR, IARP (conference and webinar)</a:t>
            </a:r>
          </a:p>
          <a:p>
            <a:pPr lvl="2"/>
            <a:r>
              <a:rPr lang="en-US" sz="3500" dirty="0" smtClean="0"/>
              <a:t>Review of subcommittee structure for OIS R&amp;D phase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1295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Subcommittee Structure Goals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7912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Functional </a:t>
            </a:r>
            <a:r>
              <a:rPr lang="en-US" sz="3600" dirty="0" smtClean="0"/>
              <a:t>per needs of overall project and</a:t>
            </a:r>
            <a:r>
              <a:rPr lang="en-US" sz="3600" b="1" dirty="0" smtClean="0"/>
              <a:t> integrative</a:t>
            </a:r>
            <a:r>
              <a:rPr lang="en-US" sz="3600" dirty="0" smtClean="0"/>
              <a:t> of skillsets of OIDAP members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Lean</a:t>
            </a:r>
            <a:r>
              <a:rPr lang="en-US" sz="3600" dirty="0" smtClean="0"/>
              <a:t> and </a:t>
            </a:r>
            <a:r>
              <a:rPr lang="en-US" sz="3600" b="1" dirty="0" smtClean="0"/>
              <a:t>flexible</a:t>
            </a:r>
            <a:r>
              <a:rPr lang="en-US" sz="3600" dirty="0" smtClean="0"/>
              <a:t> to respond quickly to immediate, timely, or episodic research and incoming/outgoing communication </a:t>
            </a:r>
            <a:r>
              <a:rPr lang="en-US" sz="3600" dirty="0" smtClean="0"/>
              <a:t>needs (two main areas of function)</a:t>
            </a:r>
            <a:endParaRPr lang="en-US" sz="36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Maintain</a:t>
            </a:r>
            <a:r>
              <a:rPr lang="en-US" sz="3600" dirty="0" smtClean="0"/>
              <a:t> </a:t>
            </a:r>
            <a:r>
              <a:rPr lang="en-US" sz="3600" b="1" dirty="0" smtClean="0"/>
              <a:t>person-</a:t>
            </a:r>
            <a:r>
              <a:rPr lang="en-US" sz="3600" dirty="0" smtClean="0"/>
              <a:t> and </a:t>
            </a:r>
            <a:r>
              <a:rPr lang="en-US" sz="3600" b="1" dirty="0" smtClean="0"/>
              <a:t>work-side subject matter expertise</a:t>
            </a:r>
            <a:r>
              <a:rPr lang="en-US" sz="3600" dirty="0" smtClean="0"/>
              <a:t> for issue consultation</a:t>
            </a:r>
            <a:endParaRPr lang="en-US" sz="3600" b="1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990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Subcommittee Structure</a:t>
            </a:r>
            <a:endParaRPr lang="en-US" sz="4800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219200" y="2362200"/>
            <a:ext cx="3733800" cy="403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 dirty="0">
              <a:solidFill>
                <a:schemeClr val="accent2"/>
              </a:solidFill>
            </a:endParaRPr>
          </a:p>
          <a:p>
            <a:pPr algn="ctr"/>
            <a:endParaRPr lang="en-US" b="1" dirty="0">
              <a:solidFill>
                <a:schemeClr val="accent2"/>
              </a:solidFill>
            </a:endParaRP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RESEARCH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105400" y="2362200"/>
            <a:ext cx="3733800" cy="4038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USER NEEDS</a:t>
            </a:r>
          </a:p>
          <a:p>
            <a:pPr algn="ctr"/>
            <a:endParaRPr lang="en-US" b="1" dirty="0" smtClean="0">
              <a:solidFill>
                <a:schemeClr val="accent2"/>
              </a:solidFill>
            </a:endParaRP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&amp; </a:t>
            </a:r>
          </a:p>
          <a:p>
            <a:pPr algn="ctr"/>
            <a:endParaRPr lang="en-US" b="1" dirty="0" smtClean="0">
              <a:solidFill>
                <a:schemeClr val="accent2"/>
              </a:solidFill>
            </a:endParaRPr>
          </a:p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RELATIONS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4114800" y="2895600"/>
            <a:ext cx="1905000" cy="609600"/>
          </a:xfrm>
          <a:prstGeom prst="ellipse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/>
              <a:t>Work </a:t>
            </a:r>
          </a:p>
          <a:p>
            <a:pPr algn="ctr"/>
            <a:r>
              <a:rPr lang="en-US" sz="1200" b="1" dirty="0"/>
              <a:t>Taxonomy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667000" y="914400"/>
            <a:ext cx="4724400" cy="1371600"/>
          </a:xfrm>
          <a:prstGeom prst="downArrowCallout">
            <a:avLst>
              <a:gd name="adj1" fmla="val 70455"/>
              <a:gd name="adj2" fmla="val 7045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/>
              <a:t>EXECTIVE SUBCOMMITTEE</a:t>
            </a: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114800" y="3733800"/>
            <a:ext cx="1905000" cy="609600"/>
          </a:xfrm>
          <a:prstGeom prst="ellipse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Physical</a:t>
            </a:r>
          </a:p>
          <a:p>
            <a:pPr algn="ctr"/>
            <a:r>
              <a:rPr lang="en-US" sz="1200" b="1" dirty="0" smtClean="0"/>
              <a:t>Demands</a:t>
            </a:r>
            <a:endParaRPr lang="en-US" sz="1200" b="1" dirty="0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4114800" y="4572000"/>
            <a:ext cx="1905000" cy="609600"/>
          </a:xfrm>
          <a:prstGeom prst="ellipse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Mental/</a:t>
            </a:r>
          </a:p>
          <a:p>
            <a:pPr algn="ctr"/>
            <a:r>
              <a:rPr lang="en-US" sz="1200" b="1" dirty="0" smtClean="0"/>
              <a:t>Cognitive</a:t>
            </a:r>
            <a:endParaRPr lang="en-US" sz="1200" b="1" dirty="0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4114800" y="5334000"/>
            <a:ext cx="1905000" cy="609600"/>
          </a:xfrm>
          <a:prstGeom prst="ellipse">
            <a:avLst/>
          </a:prstGeom>
          <a:solidFill>
            <a:schemeClr val="bg1"/>
          </a:solidFill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smtClean="0"/>
              <a:t>Work </a:t>
            </a:r>
            <a:endParaRPr lang="en-US" sz="1200" b="1" dirty="0"/>
          </a:p>
          <a:p>
            <a:pPr algn="ctr"/>
            <a:r>
              <a:rPr lang="en-US" sz="1200" b="1" dirty="0" smtClean="0"/>
              <a:t>Experience Analysis</a:t>
            </a:r>
            <a:endParaRPr lang="en-US" sz="12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14400"/>
          </a:xfrm>
        </p:spPr>
        <p:txBody>
          <a:bodyPr/>
          <a:lstStyle/>
          <a:p>
            <a:r>
              <a:rPr lang="en-US" dirty="0" smtClean="0"/>
              <a:t>Subcommittees and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u="sng" dirty="0" smtClean="0"/>
              <a:t>Function-Based Subcommittees</a:t>
            </a:r>
          </a:p>
          <a:p>
            <a:pPr>
              <a:buNone/>
            </a:pPr>
            <a:endParaRPr lang="en-US" sz="800" b="1" i="1" dirty="0" smtClean="0"/>
          </a:p>
          <a:p>
            <a:r>
              <a:rPr lang="en-US" b="1" dirty="0" smtClean="0"/>
              <a:t>User Needs &amp; Relations</a:t>
            </a:r>
            <a:r>
              <a:rPr lang="en-US" dirty="0" smtClean="0"/>
              <a:t>: Nancy Shor</a:t>
            </a:r>
          </a:p>
          <a:p>
            <a:r>
              <a:rPr lang="en-US" b="1" dirty="0" smtClean="0"/>
              <a:t>Research</a:t>
            </a:r>
            <a:r>
              <a:rPr lang="en-US" dirty="0" smtClean="0"/>
              <a:t>: Sylvia Karman</a:t>
            </a:r>
            <a:endParaRPr lang="en-US" sz="800" dirty="0" smtClean="0"/>
          </a:p>
          <a:p>
            <a:pPr algn="ctr">
              <a:buNone/>
            </a:pPr>
            <a:r>
              <a:rPr lang="en-US" sz="1100" b="1" i="1" dirty="0" smtClean="0">
                <a:latin typeface="Arial"/>
                <a:cs typeface="Arial"/>
              </a:rPr>
              <a:t>♦ ♦ ♦</a:t>
            </a:r>
            <a:r>
              <a:rPr lang="en-US" sz="1100" b="1" i="1" dirty="0" smtClean="0"/>
              <a:t> </a:t>
            </a:r>
            <a:r>
              <a:rPr lang="en-US" sz="1100" b="1" i="1" dirty="0" smtClean="0">
                <a:latin typeface="Arial"/>
                <a:cs typeface="Arial"/>
              </a:rPr>
              <a:t>♦ ♦</a:t>
            </a:r>
            <a:r>
              <a:rPr lang="en-US" sz="1100" b="1" i="1" dirty="0" smtClean="0"/>
              <a:t> </a:t>
            </a:r>
            <a:r>
              <a:rPr lang="en-US" sz="1100" b="1" i="1" dirty="0" smtClean="0">
                <a:latin typeface="Arial"/>
                <a:cs typeface="Arial"/>
              </a:rPr>
              <a:t>♦</a:t>
            </a:r>
          </a:p>
          <a:p>
            <a:pPr>
              <a:buNone/>
            </a:pPr>
            <a:r>
              <a:rPr lang="en-US" b="1" i="1" u="sng" dirty="0" smtClean="0"/>
              <a:t>Consultative Person-Side, Work-Side, and Linkage Subcommittees</a:t>
            </a:r>
          </a:p>
          <a:p>
            <a:pPr>
              <a:buNone/>
            </a:pPr>
            <a:endParaRPr lang="en-US" sz="900" b="1" i="1" dirty="0" smtClean="0"/>
          </a:p>
          <a:p>
            <a:r>
              <a:rPr lang="en-US" b="1" dirty="0" smtClean="0"/>
              <a:t>Work Taxonomy/Classification</a:t>
            </a:r>
            <a:r>
              <a:rPr lang="en-US" dirty="0" smtClean="0"/>
              <a:t>: Mark Wilson</a:t>
            </a:r>
          </a:p>
          <a:p>
            <a:r>
              <a:rPr lang="en-US" b="1" dirty="0" smtClean="0"/>
              <a:t>Physical Demands</a:t>
            </a:r>
            <a:r>
              <a:rPr lang="en-US" dirty="0" smtClean="0"/>
              <a:t>: Deborah Lechner</a:t>
            </a:r>
          </a:p>
          <a:p>
            <a:r>
              <a:rPr lang="en-US" b="1" dirty="0" smtClean="0"/>
              <a:t>Mental/Cognitive Demands</a:t>
            </a:r>
            <a:r>
              <a:rPr lang="en-US" dirty="0" smtClean="0"/>
              <a:t>: David Schretlen</a:t>
            </a:r>
          </a:p>
          <a:p>
            <a:r>
              <a:rPr lang="en-US" b="1" dirty="0" smtClean="0"/>
              <a:t>Work Experience Analysis</a:t>
            </a:r>
            <a:r>
              <a:rPr lang="en-US" dirty="0" smtClean="0"/>
              <a:t>: Thomas Hardy</a:t>
            </a:r>
          </a:p>
          <a:p>
            <a:pPr>
              <a:buNone/>
            </a:pPr>
            <a:endParaRPr lang="en-US" sz="1100" b="1" i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2684</TotalTime>
  <Words>625</Words>
  <Application>Microsoft Office PowerPoint</Application>
  <PresentationFormat>On-screen Show (4:3)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Occupational Information Development Advisory Panel (OIDAP):  Restructuring and Transition into R&amp;D Phase Activities and Recommendations </vt:lpstr>
      <vt:lpstr>What Will We Cover?</vt:lpstr>
      <vt:lpstr>First Year Activities</vt:lpstr>
      <vt:lpstr>First Year Activities</vt:lpstr>
      <vt:lpstr>Important Report Content</vt:lpstr>
      <vt:lpstr>Transition to R&amp;D Phase</vt:lpstr>
      <vt:lpstr>Subcommittee Structure Goals</vt:lpstr>
      <vt:lpstr>Subcommittee Structure</vt:lpstr>
      <vt:lpstr>Subcommittees and Chairs</vt:lpstr>
      <vt:lpstr>Subcommittees and Chairs</vt:lpstr>
      <vt:lpstr>Transition</vt:lpstr>
      <vt:lpstr>Transition</vt:lpstr>
      <vt:lpstr>Looking Forward: R&amp;D</vt:lpstr>
      <vt:lpstr>Five Things To Take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Information Development Advisory Panel (OIDAP): Recommendations and Restructuring</dc:title>
  <dc:creator>Mary Barros-Bailey</dc:creator>
  <cp:lastModifiedBy>Mary Barros-Bailey, PhD, CRC</cp:lastModifiedBy>
  <cp:revision>55</cp:revision>
  <dcterms:created xsi:type="dcterms:W3CDTF">2007-08-22T05:10:18Z</dcterms:created>
  <dcterms:modified xsi:type="dcterms:W3CDTF">2010-01-19T15:16:10Z</dcterms:modified>
</cp:coreProperties>
</file>